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6314-BB96-4588-AD4E-FFCE02DA3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4A30F-9783-4FDB-9A89-35DD34A0C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936C-EC91-4D9E-9220-B2644B343A5D}"/>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231EF679-6DC4-4BE7-9B81-F3B71E5B5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D74AA-5B09-49AA-AE0A-3547C6B37380}"/>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27148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6C42-3A99-4D2E-B48F-699F636D6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BB1A1-E44E-44E2-9A1D-CEEAD24D7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9C114-21CB-486D-AEB7-4CD0AA2C4369}"/>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4202D81B-0BB9-4218-A9E5-F27BDFFD1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0E063-7450-441B-A074-9EFD8BD3F7A5}"/>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69901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F4555-75E9-4A6C-BB6A-03332C31F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A1EC0-0CB5-46B3-BCAE-BE90B35B9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6E4FB-4DD2-4DA5-A0BE-DBAC55DDB62B}"/>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F4EDE1C7-483E-4916-9344-F07A7DCB3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65247-02D1-4B78-AAC3-A71DC8358D72}"/>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69426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147B-2F65-4816-898E-19157EAF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9887B-D3C4-4FD7-BC29-179D7FE7A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D85F0-56BB-4226-A530-F1AEFDFB3562}"/>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1055436A-CEFF-48C0-B988-CA7CD2714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7D9C9-3893-40C0-B037-0FA00B821F87}"/>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46193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6F84-9E34-48C8-8907-C2B187D5E9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4EFA4-6BEC-4B0E-8D0D-FA259749D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65850-328E-4ABE-A76E-CD54EB4571D7}"/>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9338B9B2-0EB4-433E-B80F-AC19973C8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7B8DE-F281-4A99-87E7-4A2EB0D5280F}"/>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22927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2165-35FE-41C5-A812-C10A3822F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A363-033A-4D39-B9B2-ECA6226781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C38A6-B829-4EC3-A73E-E3B9808BC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F989A-61B4-47E3-9715-9B66D4085025}"/>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6" name="Footer Placeholder 5">
            <a:extLst>
              <a:ext uri="{FF2B5EF4-FFF2-40B4-BE49-F238E27FC236}">
                <a16:creationId xmlns:a16="http://schemas.microsoft.com/office/drawing/2014/main" id="{12F48343-09D7-4FF8-980F-D483DB07E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FF1D9-6B50-4B6F-8744-E1AF1A6CB78E}"/>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428904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491F-9028-4053-8B2F-8384F1D25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EAE85-99F7-4C53-B31C-C3279A340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4DC60-F2AD-4303-B031-21A5E39C8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3AB34-1480-45C6-8EE6-EA4C8D09C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59BEA-D21F-44F1-BB49-98591DA28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19D21-88CF-45A9-A21D-8E2525AEE356}"/>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8" name="Footer Placeholder 7">
            <a:extLst>
              <a:ext uri="{FF2B5EF4-FFF2-40B4-BE49-F238E27FC236}">
                <a16:creationId xmlns:a16="http://schemas.microsoft.com/office/drawing/2014/main" id="{4BB2B3F6-5EE6-4181-BD5D-CB887D1726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7FBA0F-EBCF-40D0-BF89-5C20DE70BC85}"/>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98125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707D-EB56-4E87-A709-52B9C73245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421C6-5898-4BB5-848E-0834319E8E7F}"/>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4" name="Footer Placeholder 3">
            <a:extLst>
              <a:ext uri="{FF2B5EF4-FFF2-40B4-BE49-F238E27FC236}">
                <a16:creationId xmlns:a16="http://schemas.microsoft.com/office/drawing/2014/main" id="{C971AD02-0FF7-4C10-B321-07EC5F8A04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0CF9D9-348F-4369-B5D6-DEB842607C5A}"/>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289040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6D694-C91C-46BA-9F44-A4F86C46D5D0}"/>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3" name="Footer Placeholder 2">
            <a:extLst>
              <a:ext uri="{FF2B5EF4-FFF2-40B4-BE49-F238E27FC236}">
                <a16:creationId xmlns:a16="http://schemas.microsoft.com/office/drawing/2014/main" id="{25DC39B9-9488-40A1-A7D0-5EECA7A8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22AF5-31BE-49B1-8CE2-C491FFC4405D}"/>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65543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0529-69DD-43FC-900D-56CE30FE2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D610F6-C4F6-4C67-BD70-9487F1158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4E7070-A75F-4A17-9C45-3B29165BC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26A8F-74CC-4C8B-93F6-AC2EAEBC82D2}"/>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6" name="Footer Placeholder 5">
            <a:extLst>
              <a:ext uri="{FF2B5EF4-FFF2-40B4-BE49-F238E27FC236}">
                <a16:creationId xmlns:a16="http://schemas.microsoft.com/office/drawing/2014/main" id="{C8FBBA16-6FAA-4FAB-98C2-549F5893E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82CBD-D91C-4C5A-ACFE-013538E3D2D3}"/>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46462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7AB-1CD6-4949-BE33-382CC952E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559CA6-A8F2-4212-84CB-6796D2C76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F48E38-18D4-4474-A436-FC3ACC3A3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521C9-DBB0-4F44-800B-583E46340834}"/>
              </a:ext>
            </a:extLst>
          </p:cNvPr>
          <p:cNvSpPr>
            <a:spLocks noGrp="1"/>
          </p:cNvSpPr>
          <p:nvPr>
            <p:ph type="dt" sz="half" idx="10"/>
          </p:nvPr>
        </p:nvSpPr>
        <p:spPr/>
        <p:txBody>
          <a:bodyPr/>
          <a:lstStyle/>
          <a:p>
            <a:fld id="{0CE9E8BF-9445-45FA-BE2A-5AE31FDD0D98}" type="datetimeFigureOut">
              <a:rPr lang="en-US" smtClean="0"/>
              <a:t>2/4/2021</a:t>
            </a:fld>
            <a:endParaRPr lang="en-US"/>
          </a:p>
        </p:txBody>
      </p:sp>
      <p:sp>
        <p:nvSpPr>
          <p:cNvPr id="6" name="Footer Placeholder 5">
            <a:extLst>
              <a:ext uri="{FF2B5EF4-FFF2-40B4-BE49-F238E27FC236}">
                <a16:creationId xmlns:a16="http://schemas.microsoft.com/office/drawing/2014/main" id="{33920B51-3295-47FB-A643-6BDB97B71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25519-CD19-4AF7-ABA2-0C3C216701AB}"/>
              </a:ext>
            </a:extLst>
          </p:cNvPr>
          <p:cNvSpPr>
            <a:spLocks noGrp="1"/>
          </p:cNvSpPr>
          <p:nvPr>
            <p:ph type="sldNum" sz="quarter" idx="12"/>
          </p:nvPr>
        </p:nvSpPr>
        <p:spPr/>
        <p:txBody>
          <a:bodyPr/>
          <a:lstStyle/>
          <a:p>
            <a:fld id="{5DAFD43E-4B66-4489-981A-066241F2E0B8}" type="slidenum">
              <a:rPr lang="en-US" smtClean="0"/>
              <a:t>‹#›</a:t>
            </a:fld>
            <a:endParaRPr lang="en-US"/>
          </a:p>
        </p:txBody>
      </p:sp>
    </p:spTree>
    <p:extLst>
      <p:ext uri="{BB962C8B-B14F-4D97-AF65-F5344CB8AC3E}">
        <p14:creationId xmlns:p14="http://schemas.microsoft.com/office/powerpoint/2010/main" val="132226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62C2F-5697-414F-9AE4-31DFF6600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4B5F10-60EA-48DE-99A4-9C47087C2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C5675-036B-4CC3-A1B5-C1B98A41A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9E8BF-9445-45FA-BE2A-5AE31FDD0D98}" type="datetimeFigureOut">
              <a:rPr lang="en-US" smtClean="0"/>
              <a:t>2/4/2021</a:t>
            </a:fld>
            <a:endParaRPr lang="en-US"/>
          </a:p>
        </p:txBody>
      </p:sp>
      <p:sp>
        <p:nvSpPr>
          <p:cNvPr id="5" name="Footer Placeholder 4">
            <a:extLst>
              <a:ext uri="{FF2B5EF4-FFF2-40B4-BE49-F238E27FC236}">
                <a16:creationId xmlns:a16="http://schemas.microsoft.com/office/drawing/2014/main" id="{C719D36E-A1F9-470C-8DE8-9C21A6FA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4E4E0-9D21-459F-BC5E-E48D75661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FD43E-4B66-4489-981A-066241F2E0B8}" type="slidenum">
              <a:rPr lang="en-US" smtClean="0"/>
              <a:t>‹#›</a:t>
            </a:fld>
            <a:endParaRPr lang="en-US"/>
          </a:p>
        </p:txBody>
      </p:sp>
    </p:spTree>
    <p:extLst>
      <p:ext uri="{BB962C8B-B14F-4D97-AF65-F5344CB8AC3E}">
        <p14:creationId xmlns:p14="http://schemas.microsoft.com/office/powerpoint/2010/main" val="273699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DealerLicensing.BMV@Maine.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DealerLicensing.BMV@Main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amva.org/NMVTIS-Reporting-Servi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06E06A3-2573-47FD-9DEF-6C5C13DF90AA}"/>
              </a:ext>
            </a:extLst>
          </p:cNvPr>
          <p:cNvSpPr>
            <a:spLocks noGrp="1"/>
          </p:cNvSpPr>
          <p:nvPr>
            <p:ph type="ctrTitle"/>
          </p:nvPr>
        </p:nvSpPr>
        <p:spPr>
          <a:xfrm>
            <a:off x="3215729" y="1764407"/>
            <a:ext cx="5760846" cy="2310312"/>
          </a:xfrm>
        </p:spPr>
        <p:txBody>
          <a:bodyPr>
            <a:normAutofit/>
          </a:bodyPr>
          <a:lstStyle/>
          <a:p>
            <a:r>
              <a:rPr lang="en-US" sz="4400" dirty="0">
                <a:solidFill>
                  <a:schemeClr val="tx2"/>
                </a:solidFill>
              </a:rPr>
              <a:t>Step by step instructions to assist you in registering with NMVTIS</a:t>
            </a:r>
          </a:p>
        </p:txBody>
      </p:sp>
      <p:sp>
        <p:nvSpPr>
          <p:cNvPr id="3" name="Subtitle 2">
            <a:extLst>
              <a:ext uri="{FF2B5EF4-FFF2-40B4-BE49-F238E27FC236}">
                <a16:creationId xmlns:a16="http://schemas.microsoft.com/office/drawing/2014/main" id="{1765E116-7672-47EA-A51B-AADC18CB1165}"/>
              </a:ext>
            </a:extLst>
          </p:cNvPr>
          <p:cNvSpPr>
            <a:spLocks noGrp="1"/>
          </p:cNvSpPr>
          <p:nvPr>
            <p:ph type="subTitle" idx="1"/>
          </p:nvPr>
        </p:nvSpPr>
        <p:spPr>
          <a:xfrm>
            <a:off x="3215729" y="4261756"/>
            <a:ext cx="5780002" cy="947057"/>
          </a:xfrm>
        </p:spPr>
        <p:txBody>
          <a:bodyPr>
            <a:normAutofit/>
          </a:bodyPr>
          <a:lstStyle/>
          <a:p>
            <a:r>
              <a:rPr lang="en-US" dirty="0">
                <a:solidFill>
                  <a:schemeClr val="tx2"/>
                </a:solidFill>
              </a:rPr>
              <a:t>Created by: Dealer Licensing</a:t>
            </a:r>
          </a:p>
          <a:p>
            <a:r>
              <a:rPr lang="en-US" dirty="0">
                <a:solidFill>
                  <a:schemeClr val="tx2"/>
                </a:solidFill>
              </a:rPr>
              <a:t>DealerLicensing.BMV@Maine.gov</a:t>
            </a:r>
          </a:p>
          <a:p>
            <a:endParaRPr lang="en-US" dirty="0">
              <a:solidFill>
                <a:schemeClr val="tx2"/>
              </a:solidFill>
            </a:endParaRPr>
          </a:p>
        </p:txBody>
      </p:sp>
    </p:spTree>
    <p:extLst>
      <p:ext uri="{BB962C8B-B14F-4D97-AF65-F5344CB8AC3E}">
        <p14:creationId xmlns:p14="http://schemas.microsoft.com/office/powerpoint/2010/main" val="323360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F40C-1561-49F6-B15A-B62D45DF77AA}"/>
              </a:ext>
            </a:extLst>
          </p:cNvPr>
          <p:cNvSpPr>
            <a:spLocks noGrp="1"/>
          </p:cNvSpPr>
          <p:nvPr>
            <p:ph type="title"/>
          </p:nvPr>
        </p:nvSpPr>
        <p:spPr>
          <a:xfrm>
            <a:off x="838200" y="365125"/>
            <a:ext cx="10515600" cy="663575"/>
          </a:xfrm>
        </p:spPr>
        <p:txBody>
          <a:bodyPr>
            <a:normAutofit fontScale="90000"/>
          </a:bodyPr>
          <a:lstStyle/>
          <a:p>
            <a:r>
              <a:rPr lang="en-US" dirty="0"/>
              <a:t>Step 9</a:t>
            </a:r>
          </a:p>
        </p:txBody>
      </p:sp>
      <p:sp>
        <p:nvSpPr>
          <p:cNvPr id="3" name="Content Placeholder 2">
            <a:extLst>
              <a:ext uri="{FF2B5EF4-FFF2-40B4-BE49-F238E27FC236}">
                <a16:creationId xmlns:a16="http://schemas.microsoft.com/office/drawing/2014/main" id="{8AD96D49-1D8D-48D8-AC8F-478C3E2A0A56}"/>
              </a:ext>
            </a:extLst>
          </p:cNvPr>
          <p:cNvSpPr>
            <a:spLocks noGrp="1"/>
          </p:cNvSpPr>
          <p:nvPr>
            <p:ph idx="1"/>
          </p:nvPr>
        </p:nvSpPr>
        <p:spPr>
          <a:xfrm>
            <a:off x="838200" y="1028700"/>
            <a:ext cx="10515600" cy="5148263"/>
          </a:xfrm>
        </p:spPr>
        <p:txBody>
          <a:bodyPr>
            <a:normAutofit/>
          </a:bodyPr>
          <a:lstStyle/>
          <a:p>
            <a:r>
              <a:rPr lang="en-US" sz="1800" dirty="0"/>
              <a:t>In the upper right corner, you should now see your business name or your first and last name.  Beside that, you should see a silhouette of a man.  Click the silhouette, if it appears, if not, click your business name or your first and last name.   </a:t>
            </a:r>
          </a:p>
          <a:p>
            <a:pPr marL="0" indent="0">
              <a:buNone/>
            </a:pPr>
            <a:endParaRPr lang="en-US" sz="1800" dirty="0"/>
          </a:p>
        </p:txBody>
      </p:sp>
      <p:pic>
        <p:nvPicPr>
          <p:cNvPr id="4" name="Picture 3">
            <a:extLst>
              <a:ext uri="{FF2B5EF4-FFF2-40B4-BE49-F238E27FC236}">
                <a16:creationId xmlns:a16="http://schemas.microsoft.com/office/drawing/2014/main" id="{BDB1C54C-AD3A-4796-B416-75F7E97C0212}"/>
              </a:ext>
            </a:extLst>
          </p:cNvPr>
          <p:cNvPicPr/>
          <p:nvPr/>
        </p:nvPicPr>
        <p:blipFill rotWithShape="1">
          <a:blip r:embed="rId2"/>
          <a:srcRect l="58092"/>
          <a:stretch/>
        </p:blipFill>
        <p:spPr bwMode="auto">
          <a:xfrm>
            <a:off x="2095500" y="2057399"/>
            <a:ext cx="8000999" cy="41195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7A8562B5-9F1B-4F50-942D-9E5AD8AB12D9}"/>
              </a:ext>
            </a:extLst>
          </p:cNvPr>
          <p:cNvSpPr/>
          <p:nvPr/>
        </p:nvSpPr>
        <p:spPr>
          <a:xfrm>
            <a:off x="8636000" y="2324100"/>
            <a:ext cx="17399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F45D-6B58-49A0-B9F9-12B6EEA3443C}"/>
              </a:ext>
            </a:extLst>
          </p:cNvPr>
          <p:cNvSpPr>
            <a:spLocks noGrp="1"/>
          </p:cNvSpPr>
          <p:nvPr>
            <p:ph type="title"/>
          </p:nvPr>
        </p:nvSpPr>
        <p:spPr>
          <a:xfrm>
            <a:off x="838200" y="365125"/>
            <a:ext cx="10515600" cy="714375"/>
          </a:xfrm>
        </p:spPr>
        <p:txBody>
          <a:bodyPr/>
          <a:lstStyle/>
          <a:p>
            <a:r>
              <a:rPr lang="en-US" dirty="0"/>
              <a:t>Step 10</a:t>
            </a:r>
          </a:p>
        </p:txBody>
      </p:sp>
      <p:sp>
        <p:nvSpPr>
          <p:cNvPr id="3" name="Content Placeholder 2">
            <a:extLst>
              <a:ext uri="{FF2B5EF4-FFF2-40B4-BE49-F238E27FC236}">
                <a16:creationId xmlns:a16="http://schemas.microsoft.com/office/drawing/2014/main" id="{AE912472-B440-4601-A33E-34E533C68ACA}"/>
              </a:ext>
            </a:extLst>
          </p:cNvPr>
          <p:cNvSpPr>
            <a:spLocks noGrp="1"/>
          </p:cNvSpPr>
          <p:nvPr>
            <p:ph idx="1"/>
          </p:nvPr>
        </p:nvSpPr>
        <p:spPr>
          <a:xfrm>
            <a:off x="838200" y="1079500"/>
            <a:ext cx="10515600" cy="5097463"/>
          </a:xfrm>
        </p:spPr>
        <p:txBody>
          <a:bodyPr>
            <a:normAutofit/>
          </a:bodyPr>
          <a:lstStyle/>
          <a:p>
            <a:r>
              <a:rPr lang="en-US" sz="1800" dirty="0"/>
              <a:t>A drop-down menu should appear, click “Registration”. </a:t>
            </a:r>
          </a:p>
          <a:p>
            <a:pPr marL="0" indent="0">
              <a:buNone/>
            </a:pPr>
            <a:endParaRPr lang="en-US" sz="1800" dirty="0"/>
          </a:p>
        </p:txBody>
      </p:sp>
      <p:pic>
        <p:nvPicPr>
          <p:cNvPr id="4" name="Picture 3">
            <a:extLst>
              <a:ext uri="{FF2B5EF4-FFF2-40B4-BE49-F238E27FC236}">
                <a16:creationId xmlns:a16="http://schemas.microsoft.com/office/drawing/2014/main" id="{FC9754A1-41EC-4D31-8079-C750E7898C8A}"/>
              </a:ext>
            </a:extLst>
          </p:cNvPr>
          <p:cNvPicPr/>
          <p:nvPr/>
        </p:nvPicPr>
        <p:blipFill rotWithShape="1">
          <a:blip r:embed="rId2"/>
          <a:srcRect l="57969"/>
          <a:stretch/>
        </p:blipFill>
        <p:spPr bwMode="auto">
          <a:xfrm>
            <a:off x="1695450" y="1793875"/>
            <a:ext cx="8801100" cy="43830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E4C15F68-840F-4162-9328-D60987898088}"/>
              </a:ext>
            </a:extLst>
          </p:cNvPr>
          <p:cNvSpPr/>
          <p:nvPr/>
        </p:nvSpPr>
        <p:spPr>
          <a:xfrm>
            <a:off x="8305800" y="2514600"/>
            <a:ext cx="1155700"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59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02DD-7CEB-428F-888C-5C35ED78DA30}"/>
              </a:ext>
            </a:extLst>
          </p:cNvPr>
          <p:cNvSpPr>
            <a:spLocks noGrp="1"/>
          </p:cNvSpPr>
          <p:nvPr>
            <p:ph type="title"/>
          </p:nvPr>
        </p:nvSpPr>
        <p:spPr>
          <a:xfrm>
            <a:off x="838200" y="365125"/>
            <a:ext cx="10515600" cy="600075"/>
          </a:xfrm>
        </p:spPr>
        <p:txBody>
          <a:bodyPr>
            <a:normAutofit fontScale="90000"/>
          </a:bodyPr>
          <a:lstStyle/>
          <a:p>
            <a:r>
              <a:rPr lang="en-US" dirty="0"/>
              <a:t>Step 11</a:t>
            </a:r>
          </a:p>
        </p:txBody>
      </p:sp>
      <p:sp>
        <p:nvSpPr>
          <p:cNvPr id="3" name="Content Placeholder 2">
            <a:extLst>
              <a:ext uri="{FF2B5EF4-FFF2-40B4-BE49-F238E27FC236}">
                <a16:creationId xmlns:a16="http://schemas.microsoft.com/office/drawing/2014/main" id="{CB98954D-F158-4B1E-9395-62D795774523}"/>
              </a:ext>
            </a:extLst>
          </p:cNvPr>
          <p:cNvSpPr>
            <a:spLocks noGrp="1"/>
          </p:cNvSpPr>
          <p:nvPr>
            <p:ph idx="1"/>
          </p:nvPr>
        </p:nvSpPr>
        <p:spPr>
          <a:xfrm>
            <a:off x="838200" y="965200"/>
            <a:ext cx="10515600" cy="5211763"/>
          </a:xfrm>
        </p:spPr>
        <p:txBody>
          <a:bodyPr>
            <a:normAutofit/>
          </a:bodyPr>
          <a:lstStyle/>
          <a:p>
            <a:r>
              <a:rPr lang="en-US" sz="1800" dirty="0"/>
              <a:t>You have now completed the registration and activation process with NMVTIS.  Please print the screen, or screen shot and paste into an email, in order to submit to the Bureau of Motor Vehicles, Dealer Licensing, as proof of registration and activation with NMVTIS.  Please email to </a:t>
            </a:r>
            <a:r>
              <a:rPr lang="en-US" sz="1800" dirty="0">
                <a:hlinkClick r:id="rId2"/>
              </a:rPr>
              <a:t>DealerLicensing.BMV@Maine.gov</a:t>
            </a:r>
            <a:r>
              <a:rPr lang="en-US" sz="1800" dirty="0"/>
              <a:t> or fax to 207-624-9126. </a:t>
            </a:r>
          </a:p>
          <a:p>
            <a:pPr marL="0" indent="0">
              <a:buNone/>
            </a:pPr>
            <a:endParaRPr lang="en-US" sz="1800" dirty="0"/>
          </a:p>
        </p:txBody>
      </p:sp>
      <p:pic>
        <p:nvPicPr>
          <p:cNvPr id="4" name="Picture 3">
            <a:extLst>
              <a:ext uri="{FF2B5EF4-FFF2-40B4-BE49-F238E27FC236}">
                <a16:creationId xmlns:a16="http://schemas.microsoft.com/office/drawing/2014/main" id="{C8419C71-DB63-4D1A-8101-19FE9B4E6B3B}"/>
              </a:ext>
            </a:extLst>
          </p:cNvPr>
          <p:cNvPicPr/>
          <p:nvPr/>
        </p:nvPicPr>
        <p:blipFill rotWithShape="1">
          <a:blip r:embed="rId3"/>
          <a:srcRect l="57108"/>
          <a:stretch/>
        </p:blipFill>
        <p:spPr bwMode="auto">
          <a:xfrm>
            <a:off x="1917699" y="2108200"/>
            <a:ext cx="8331201" cy="4068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0466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1"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1A96420-46D2-41CD-943E-1C47A63CB41C}"/>
              </a:ext>
            </a:extLst>
          </p:cNvPr>
          <p:cNvSpPr>
            <a:spLocks noGrp="1"/>
          </p:cNvSpPr>
          <p:nvPr>
            <p:ph type="title"/>
          </p:nvPr>
        </p:nvSpPr>
        <p:spPr>
          <a:xfrm>
            <a:off x="1143001" y="1676400"/>
            <a:ext cx="4038600" cy="3505200"/>
          </a:xfrm>
        </p:spPr>
        <p:txBody>
          <a:bodyPr anchor="t">
            <a:normAutofit/>
          </a:bodyPr>
          <a:lstStyle/>
          <a:p>
            <a:r>
              <a:rPr lang="en-US" sz="4000" dirty="0"/>
              <a:t>Questions????</a:t>
            </a:r>
          </a:p>
        </p:txBody>
      </p:sp>
      <p:sp>
        <p:nvSpPr>
          <p:cNvPr id="3" name="Content Placeholder 2">
            <a:extLst>
              <a:ext uri="{FF2B5EF4-FFF2-40B4-BE49-F238E27FC236}">
                <a16:creationId xmlns:a16="http://schemas.microsoft.com/office/drawing/2014/main" id="{C9727BDF-A2C1-41DE-B5BD-40D3D4D32E34}"/>
              </a:ext>
            </a:extLst>
          </p:cNvPr>
          <p:cNvSpPr>
            <a:spLocks noGrp="1"/>
          </p:cNvSpPr>
          <p:nvPr>
            <p:ph idx="1"/>
          </p:nvPr>
        </p:nvSpPr>
        <p:spPr>
          <a:xfrm>
            <a:off x="5181601" y="1676400"/>
            <a:ext cx="5181599" cy="3505200"/>
          </a:xfrm>
        </p:spPr>
        <p:txBody>
          <a:bodyPr>
            <a:normAutofit lnSpcReduction="10000"/>
          </a:bodyPr>
          <a:lstStyle/>
          <a:p>
            <a:pPr marL="0" indent="0">
              <a:buNone/>
            </a:pPr>
            <a:r>
              <a:rPr lang="en-US" sz="2000" dirty="0">
                <a:solidFill>
                  <a:schemeClr val="tx1">
                    <a:alpha val="55000"/>
                  </a:schemeClr>
                </a:solidFill>
              </a:rPr>
              <a:t>Please feel free to contact Dealer Licensing if you have any questions regarding this process at </a:t>
            </a:r>
            <a:r>
              <a:rPr lang="en-US" sz="2000" dirty="0">
                <a:solidFill>
                  <a:schemeClr val="tx1">
                    <a:alpha val="55000"/>
                  </a:schemeClr>
                </a:solidFill>
                <a:hlinkClick r:id="rId2"/>
              </a:rPr>
              <a:t>DealerLicensing.BMV@Maine.gov</a:t>
            </a:r>
            <a:r>
              <a:rPr lang="en-US" sz="2000" dirty="0">
                <a:solidFill>
                  <a:schemeClr val="tx1">
                    <a:alpha val="55000"/>
                  </a:schemeClr>
                </a:solidFill>
              </a:rPr>
              <a:t> or 207-624-9000 ext. 52143.</a:t>
            </a:r>
          </a:p>
          <a:p>
            <a:pPr marL="0" indent="0">
              <a:buNone/>
            </a:pPr>
            <a:endParaRPr lang="en-US" sz="2000" dirty="0">
              <a:solidFill>
                <a:schemeClr val="tx1">
                  <a:alpha val="55000"/>
                </a:schemeClr>
              </a:solidFill>
            </a:endParaRPr>
          </a:p>
          <a:p>
            <a:pPr marL="0" indent="0">
              <a:buNone/>
            </a:pPr>
            <a:r>
              <a:rPr lang="en-US" sz="2000" dirty="0">
                <a:solidFill>
                  <a:schemeClr val="tx1">
                    <a:alpha val="55000"/>
                  </a:schemeClr>
                </a:solidFill>
              </a:rPr>
              <a:t>As soon as we receive the email or fax confirming registration and activation with NMVTIS, you will be in compliance with this requirement.  </a:t>
            </a:r>
          </a:p>
          <a:p>
            <a:pPr marL="0" indent="0">
              <a:buNone/>
            </a:pPr>
            <a:endParaRPr lang="en-US" sz="2000" dirty="0">
              <a:solidFill>
                <a:schemeClr val="tx1">
                  <a:alpha val="55000"/>
                </a:schemeClr>
              </a:solidFill>
            </a:endParaRPr>
          </a:p>
          <a:p>
            <a:pPr marL="0" indent="0">
              <a:buNone/>
            </a:pPr>
            <a:r>
              <a:rPr lang="en-US" sz="2000" dirty="0">
                <a:solidFill>
                  <a:schemeClr val="tx1">
                    <a:alpha val="55000"/>
                  </a:schemeClr>
                </a:solidFill>
              </a:rPr>
              <a:t>Thank you! </a:t>
            </a:r>
          </a:p>
        </p:txBody>
      </p:sp>
    </p:spTree>
    <p:extLst>
      <p:ext uri="{BB962C8B-B14F-4D97-AF65-F5344CB8AC3E}">
        <p14:creationId xmlns:p14="http://schemas.microsoft.com/office/powerpoint/2010/main" val="391036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058D-A4D5-4818-AB7D-BE95369DBE47}"/>
              </a:ext>
            </a:extLst>
          </p:cNvPr>
          <p:cNvSpPr>
            <a:spLocks noGrp="1"/>
          </p:cNvSpPr>
          <p:nvPr>
            <p:ph type="title"/>
          </p:nvPr>
        </p:nvSpPr>
        <p:spPr>
          <a:xfrm>
            <a:off x="838200" y="195944"/>
            <a:ext cx="10515600" cy="702128"/>
          </a:xfrm>
        </p:spPr>
        <p:txBody>
          <a:bodyPr/>
          <a:lstStyle/>
          <a:p>
            <a:r>
              <a:rPr lang="en-US" dirty="0"/>
              <a:t>Step 1</a:t>
            </a:r>
          </a:p>
        </p:txBody>
      </p:sp>
      <p:sp>
        <p:nvSpPr>
          <p:cNvPr id="3" name="Content Placeholder 2">
            <a:extLst>
              <a:ext uri="{FF2B5EF4-FFF2-40B4-BE49-F238E27FC236}">
                <a16:creationId xmlns:a16="http://schemas.microsoft.com/office/drawing/2014/main" id="{FBD0AF22-0C56-4A07-A12C-EA71597D7E52}"/>
              </a:ext>
            </a:extLst>
          </p:cNvPr>
          <p:cNvSpPr>
            <a:spLocks noGrp="1"/>
          </p:cNvSpPr>
          <p:nvPr>
            <p:ph idx="1"/>
          </p:nvPr>
        </p:nvSpPr>
        <p:spPr>
          <a:xfrm>
            <a:off x="838200" y="898072"/>
            <a:ext cx="10515600" cy="5666014"/>
          </a:xfrm>
        </p:spPr>
        <p:txBody>
          <a:bodyPr/>
          <a:lstStyle/>
          <a:p>
            <a:r>
              <a:rPr lang="en-US" sz="1700" dirty="0"/>
              <a:t>Click on or copy and paste this link to your web browser: </a:t>
            </a:r>
            <a:r>
              <a:rPr lang="en-US" sz="1700" u="sng" dirty="0">
                <a:hlinkClick r:id="rId2"/>
              </a:rPr>
              <a:t>https://www.aamva.org/NMVTIS-Reporting-Service/</a:t>
            </a:r>
            <a:r>
              <a:rPr lang="en-US" sz="1700" u="sng" dirty="0"/>
              <a:t> </a:t>
            </a:r>
          </a:p>
          <a:p>
            <a:r>
              <a:rPr lang="en-US" sz="1700" dirty="0"/>
              <a:t>When the website opens, click on the blue Login/Register button.</a:t>
            </a:r>
          </a:p>
          <a:p>
            <a:endParaRPr lang="en-US" dirty="0"/>
          </a:p>
        </p:txBody>
      </p:sp>
      <p:pic>
        <p:nvPicPr>
          <p:cNvPr id="4" name="Picture 3">
            <a:extLst>
              <a:ext uri="{FF2B5EF4-FFF2-40B4-BE49-F238E27FC236}">
                <a16:creationId xmlns:a16="http://schemas.microsoft.com/office/drawing/2014/main" id="{2A92D7DF-AB26-4F47-B6F0-A49E8E5BB1BD}"/>
              </a:ext>
            </a:extLst>
          </p:cNvPr>
          <p:cNvPicPr>
            <a:picLocks noChangeAspect="1"/>
          </p:cNvPicPr>
          <p:nvPr/>
        </p:nvPicPr>
        <p:blipFill rotWithShape="1">
          <a:blip r:embed="rId3"/>
          <a:srcRect t="12407" b="3646"/>
          <a:stretch/>
        </p:blipFill>
        <p:spPr>
          <a:xfrm>
            <a:off x="2063750" y="1828800"/>
            <a:ext cx="8064500" cy="434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val 4">
            <a:extLst>
              <a:ext uri="{FF2B5EF4-FFF2-40B4-BE49-F238E27FC236}">
                <a16:creationId xmlns:a16="http://schemas.microsoft.com/office/drawing/2014/main" id="{B739D9D8-D4CE-4905-94D8-D87A1DAEC1CA}"/>
              </a:ext>
            </a:extLst>
          </p:cNvPr>
          <p:cNvSpPr/>
          <p:nvPr/>
        </p:nvSpPr>
        <p:spPr>
          <a:xfrm>
            <a:off x="3467100" y="4152900"/>
            <a:ext cx="17018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09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DADD-0618-4D83-B414-E9111F39CC55}"/>
              </a:ext>
            </a:extLst>
          </p:cNvPr>
          <p:cNvSpPr>
            <a:spLocks noGrp="1"/>
          </p:cNvSpPr>
          <p:nvPr>
            <p:ph type="title"/>
          </p:nvPr>
        </p:nvSpPr>
        <p:spPr>
          <a:xfrm>
            <a:off x="838200" y="365126"/>
            <a:ext cx="10515600" cy="679904"/>
          </a:xfrm>
        </p:spPr>
        <p:txBody>
          <a:bodyPr>
            <a:normAutofit fontScale="90000"/>
          </a:bodyPr>
          <a:lstStyle/>
          <a:p>
            <a:r>
              <a:rPr lang="en-US" dirty="0"/>
              <a:t>Step 2</a:t>
            </a:r>
          </a:p>
        </p:txBody>
      </p:sp>
      <p:sp>
        <p:nvSpPr>
          <p:cNvPr id="3" name="Content Placeholder 2">
            <a:extLst>
              <a:ext uri="{FF2B5EF4-FFF2-40B4-BE49-F238E27FC236}">
                <a16:creationId xmlns:a16="http://schemas.microsoft.com/office/drawing/2014/main" id="{FC0D001A-568E-4990-B36C-5F8905028F70}"/>
              </a:ext>
            </a:extLst>
          </p:cNvPr>
          <p:cNvSpPr>
            <a:spLocks noGrp="1"/>
          </p:cNvSpPr>
          <p:nvPr>
            <p:ph idx="1"/>
          </p:nvPr>
        </p:nvSpPr>
        <p:spPr>
          <a:xfrm>
            <a:off x="838200" y="1045030"/>
            <a:ext cx="10515600" cy="5131933"/>
          </a:xfrm>
        </p:spPr>
        <p:txBody>
          <a:bodyPr>
            <a:normAutofit/>
          </a:bodyPr>
          <a:lstStyle/>
          <a:p>
            <a:r>
              <a:rPr lang="en-US" sz="1800" dirty="0"/>
              <a:t>Please find the “New Customers Must Register Here” and click the </a:t>
            </a:r>
            <a:r>
              <a:rPr lang="en-US" sz="1800" dirty="0">
                <a:solidFill>
                  <a:srgbClr val="0070C0"/>
                </a:solidFill>
              </a:rPr>
              <a:t>blue</a:t>
            </a:r>
            <a:r>
              <a:rPr lang="en-US" sz="1800" dirty="0"/>
              <a:t> “Register” button in the lower right corner.  </a:t>
            </a:r>
          </a:p>
          <a:p>
            <a:pPr marL="0" indent="0">
              <a:buNone/>
            </a:pPr>
            <a:endParaRPr lang="en-US" sz="1800" dirty="0"/>
          </a:p>
          <a:p>
            <a:pPr marL="0" indent="0">
              <a:buNone/>
            </a:pPr>
            <a:endParaRPr lang="en-US" sz="1800" dirty="0"/>
          </a:p>
        </p:txBody>
      </p:sp>
      <p:pic>
        <p:nvPicPr>
          <p:cNvPr id="4" name="Picture 3">
            <a:extLst>
              <a:ext uri="{FF2B5EF4-FFF2-40B4-BE49-F238E27FC236}">
                <a16:creationId xmlns:a16="http://schemas.microsoft.com/office/drawing/2014/main" id="{6FFE5517-1A58-432F-A9D1-CA0D819E4C3E}"/>
              </a:ext>
            </a:extLst>
          </p:cNvPr>
          <p:cNvPicPr/>
          <p:nvPr/>
        </p:nvPicPr>
        <p:blipFill rotWithShape="1">
          <a:blip r:embed="rId2"/>
          <a:srcRect l="49279" t="3463" r="881" b="1352"/>
          <a:stretch/>
        </p:blipFill>
        <p:spPr bwMode="auto">
          <a:xfrm>
            <a:off x="1822450" y="1854200"/>
            <a:ext cx="8547100" cy="428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EEF6EF6E-C71D-4A40-8834-FF7F55F34AAC}"/>
              </a:ext>
            </a:extLst>
          </p:cNvPr>
          <p:cNvSpPr/>
          <p:nvPr/>
        </p:nvSpPr>
        <p:spPr>
          <a:xfrm>
            <a:off x="7518400" y="5308600"/>
            <a:ext cx="1625600" cy="635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8482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25D9-D53E-4434-80D3-2F9D6A81B783}"/>
              </a:ext>
            </a:extLst>
          </p:cNvPr>
          <p:cNvSpPr>
            <a:spLocks noGrp="1"/>
          </p:cNvSpPr>
          <p:nvPr>
            <p:ph type="title"/>
          </p:nvPr>
        </p:nvSpPr>
        <p:spPr>
          <a:xfrm>
            <a:off x="838200" y="365125"/>
            <a:ext cx="10515600" cy="549275"/>
          </a:xfrm>
        </p:spPr>
        <p:txBody>
          <a:bodyPr>
            <a:noAutofit/>
          </a:bodyPr>
          <a:lstStyle/>
          <a:p>
            <a:r>
              <a:rPr lang="en-US" sz="4000" dirty="0"/>
              <a:t>Step 3</a:t>
            </a:r>
          </a:p>
        </p:txBody>
      </p:sp>
      <p:sp>
        <p:nvSpPr>
          <p:cNvPr id="3" name="Content Placeholder 2">
            <a:extLst>
              <a:ext uri="{FF2B5EF4-FFF2-40B4-BE49-F238E27FC236}">
                <a16:creationId xmlns:a16="http://schemas.microsoft.com/office/drawing/2014/main" id="{EA986B0A-0621-4BBD-B3B2-DEA8C6830D1E}"/>
              </a:ext>
            </a:extLst>
          </p:cNvPr>
          <p:cNvSpPr>
            <a:spLocks noGrp="1"/>
          </p:cNvSpPr>
          <p:nvPr>
            <p:ph idx="1"/>
          </p:nvPr>
        </p:nvSpPr>
        <p:spPr>
          <a:xfrm>
            <a:off x="838200" y="914400"/>
            <a:ext cx="10515600" cy="5727700"/>
          </a:xfrm>
        </p:spPr>
        <p:txBody>
          <a:bodyPr>
            <a:normAutofit/>
          </a:bodyPr>
          <a:lstStyle/>
          <a:p>
            <a:r>
              <a:rPr lang="en-US" sz="1800" dirty="0"/>
              <a:t>Next you will verify that your business has an EIN by clicking “Yes” and then click “Next” in the lower right corner. </a:t>
            </a:r>
          </a:p>
          <a:p>
            <a:pPr marL="0" indent="0">
              <a:buNone/>
            </a:pPr>
            <a:endParaRPr lang="en-US" sz="1800" dirty="0"/>
          </a:p>
        </p:txBody>
      </p:sp>
      <p:pic>
        <p:nvPicPr>
          <p:cNvPr id="4" name="Picture 3">
            <a:extLst>
              <a:ext uri="{FF2B5EF4-FFF2-40B4-BE49-F238E27FC236}">
                <a16:creationId xmlns:a16="http://schemas.microsoft.com/office/drawing/2014/main" id="{689E40D2-5F17-428F-B200-8C774E01DAA6}"/>
              </a:ext>
            </a:extLst>
          </p:cNvPr>
          <p:cNvPicPr/>
          <p:nvPr/>
        </p:nvPicPr>
        <p:blipFill rotWithShape="1">
          <a:blip r:embed="rId2"/>
          <a:srcRect l="58122" t="3885"/>
          <a:stretch/>
        </p:blipFill>
        <p:spPr bwMode="auto">
          <a:xfrm>
            <a:off x="1841500" y="1682750"/>
            <a:ext cx="8509000" cy="4635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61ABB85C-9393-4BCD-98E7-2FE2848F55D0}"/>
              </a:ext>
            </a:extLst>
          </p:cNvPr>
          <p:cNvSpPr/>
          <p:nvPr/>
        </p:nvSpPr>
        <p:spPr>
          <a:xfrm>
            <a:off x="4229100" y="3771900"/>
            <a:ext cx="520700" cy="415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33AF0B-B33B-41AF-BBD9-AD3CBEFDEE10}"/>
              </a:ext>
            </a:extLst>
          </p:cNvPr>
          <p:cNvSpPr/>
          <p:nvPr/>
        </p:nvSpPr>
        <p:spPr>
          <a:xfrm flipH="1">
            <a:off x="9423398" y="4186990"/>
            <a:ext cx="927101" cy="497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655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F3F-8DE6-431F-9C11-537760E64475}"/>
              </a:ext>
            </a:extLst>
          </p:cNvPr>
          <p:cNvSpPr>
            <a:spLocks noGrp="1"/>
          </p:cNvSpPr>
          <p:nvPr>
            <p:ph type="title"/>
          </p:nvPr>
        </p:nvSpPr>
        <p:spPr>
          <a:xfrm>
            <a:off x="838200" y="365125"/>
            <a:ext cx="10515600" cy="714375"/>
          </a:xfrm>
        </p:spPr>
        <p:txBody>
          <a:bodyPr/>
          <a:lstStyle/>
          <a:p>
            <a:r>
              <a:rPr lang="en-US" dirty="0"/>
              <a:t>Step 4</a:t>
            </a:r>
          </a:p>
        </p:txBody>
      </p:sp>
      <p:sp>
        <p:nvSpPr>
          <p:cNvPr id="3" name="Content Placeholder 2">
            <a:extLst>
              <a:ext uri="{FF2B5EF4-FFF2-40B4-BE49-F238E27FC236}">
                <a16:creationId xmlns:a16="http://schemas.microsoft.com/office/drawing/2014/main" id="{1A6DA443-0778-49D4-9A24-33725BA0F103}"/>
              </a:ext>
            </a:extLst>
          </p:cNvPr>
          <p:cNvSpPr>
            <a:spLocks noGrp="1"/>
          </p:cNvSpPr>
          <p:nvPr>
            <p:ph idx="1"/>
          </p:nvPr>
        </p:nvSpPr>
        <p:spPr>
          <a:xfrm>
            <a:off x="838200" y="1079500"/>
            <a:ext cx="10515600" cy="5097463"/>
          </a:xfrm>
        </p:spPr>
        <p:txBody>
          <a:bodyPr>
            <a:normAutofit/>
          </a:bodyPr>
          <a:lstStyle/>
          <a:p>
            <a:r>
              <a:rPr lang="en-US" sz="1800" dirty="0"/>
              <a:t>You have not yet been issued a “Reporting Entity ID” so you will choose the </a:t>
            </a:r>
            <a:r>
              <a:rPr lang="en-US" sz="1800"/>
              <a:t>second option, </a:t>
            </a:r>
            <a:r>
              <a:rPr lang="en-US" sz="1800" dirty="0"/>
              <a:t>“</a:t>
            </a:r>
            <a:r>
              <a:rPr lang="en-US" sz="1800" dirty="0">
                <a:solidFill>
                  <a:srgbClr val="FF0000"/>
                </a:solidFill>
              </a:rPr>
              <a:t>No</a:t>
            </a:r>
            <a:r>
              <a:rPr lang="en-US" sz="1800" dirty="0"/>
              <a:t>”, by clicking the “</a:t>
            </a:r>
            <a:r>
              <a:rPr lang="en-US" sz="1800" dirty="0">
                <a:solidFill>
                  <a:srgbClr val="92D050"/>
                </a:solidFill>
              </a:rPr>
              <a:t>Register Now</a:t>
            </a:r>
            <a:r>
              <a:rPr lang="en-US" sz="1800" dirty="0"/>
              <a:t>” button.</a:t>
            </a:r>
          </a:p>
          <a:p>
            <a:pPr marL="0" indent="0">
              <a:buNone/>
            </a:pPr>
            <a:endParaRPr lang="en-US" sz="1800" dirty="0"/>
          </a:p>
        </p:txBody>
      </p:sp>
      <p:pic>
        <p:nvPicPr>
          <p:cNvPr id="4" name="Picture 3">
            <a:extLst>
              <a:ext uri="{FF2B5EF4-FFF2-40B4-BE49-F238E27FC236}">
                <a16:creationId xmlns:a16="http://schemas.microsoft.com/office/drawing/2014/main" id="{07D99099-2394-4C90-BE9C-EA21AECB7191}"/>
              </a:ext>
            </a:extLst>
          </p:cNvPr>
          <p:cNvPicPr/>
          <p:nvPr/>
        </p:nvPicPr>
        <p:blipFill rotWithShape="1">
          <a:blip r:embed="rId2"/>
          <a:srcRect l="58974" t="2700" b="-1"/>
          <a:stretch/>
        </p:blipFill>
        <p:spPr bwMode="auto">
          <a:xfrm>
            <a:off x="1905000" y="1793875"/>
            <a:ext cx="8382000" cy="4383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A5C9AA14-CF2A-41ED-8F86-19526E01016D}"/>
              </a:ext>
            </a:extLst>
          </p:cNvPr>
          <p:cNvSpPr/>
          <p:nvPr/>
        </p:nvSpPr>
        <p:spPr>
          <a:xfrm>
            <a:off x="2019300" y="4356101"/>
            <a:ext cx="51054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69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CAF6-941D-4CEC-975A-DC149E4EE2B4}"/>
              </a:ext>
            </a:extLst>
          </p:cNvPr>
          <p:cNvSpPr>
            <a:spLocks noGrp="1"/>
          </p:cNvSpPr>
          <p:nvPr>
            <p:ph type="title"/>
          </p:nvPr>
        </p:nvSpPr>
        <p:spPr>
          <a:xfrm>
            <a:off x="838200" y="365125"/>
            <a:ext cx="10515600" cy="663575"/>
          </a:xfrm>
        </p:spPr>
        <p:txBody>
          <a:bodyPr>
            <a:normAutofit fontScale="90000"/>
          </a:bodyPr>
          <a:lstStyle/>
          <a:p>
            <a:r>
              <a:rPr lang="en-US" dirty="0"/>
              <a:t>Step 5</a:t>
            </a:r>
          </a:p>
        </p:txBody>
      </p:sp>
      <p:sp>
        <p:nvSpPr>
          <p:cNvPr id="3" name="Content Placeholder 2">
            <a:extLst>
              <a:ext uri="{FF2B5EF4-FFF2-40B4-BE49-F238E27FC236}">
                <a16:creationId xmlns:a16="http://schemas.microsoft.com/office/drawing/2014/main" id="{C94D54D0-725A-4598-BC4D-83E8A3C55617}"/>
              </a:ext>
            </a:extLst>
          </p:cNvPr>
          <p:cNvSpPr>
            <a:spLocks noGrp="1"/>
          </p:cNvSpPr>
          <p:nvPr>
            <p:ph idx="1"/>
          </p:nvPr>
        </p:nvSpPr>
        <p:spPr>
          <a:xfrm>
            <a:off x="838200" y="927100"/>
            <a:ext cx="10515600" cy="5565775"/>
          </a:xfrm>
        </p:spPr>
        <p:txBody>
          <a:bodyPr>
            <a:normAutofit/>
          </a:bodyPr>
          <a:lstStyle/>
          <a:p>
            <a:r>
              <a:rPr lang="en-US" sz="1800" dirty="0"/>
              <a:t>Please fill in the fields highlighted and then click the “Register” button in the lower right corner. </a:t>
            </a:r>
          </a:p>
          <a:p>
            <a:pPr marL="0" indent="0">
              <a:buNone/>
            </a:pPr>
            <a:endParaRPr lang="en-US" sz="1800" dirty="0"/>
          </a:p>
        </p:txBody>
      </p:sp>
      <p:pic>
        <p:nvPicPr>
          <p:cNvPr id="4" name="Picture 3">
            <a:extLst>
              <a:ext uri="{FF2B5EF4-FFF2-40B4-BE49-F238E27FC236}">
                <a16:creationId xmlns:a16="http://schemas.microsoft.com/office/drawing/2014/main" id="{7E04049C-52A0-49A6-9055-152F1141333A}"/>
              </a:ext>
            </a:extLst>
          </p:cNvPr>
          <p:cNvPicPr/>
          <p:nvPr/>
        </p:nvPicPr>
        <p:blipFill rotWithShape="1">
          <a:blip r:embed="rId2"/>
          <a:srcRect l="58892" t="4154"/>
          <a:stretch/>
        </p:blipFill>
        <p:spPr bwMode="auto">
          <a:xfrm>
            <a:off x="1551210" y="1632268"/>
            <a:ext cx="9089580" cy="46513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48FDA6F-A1CE-4E03-B561-9A4A2902C733}"/>
              </a:ext>
            </a:extLst>
          </p:cNvPr>
          <p:cNvSpPr/>
          <p:nvPr/>
        </p:nvSpPr>
        <p:spPr>
          <a:xfrm>
            <a:off x="1924053" y="3214132"/>
            <a:ext cx="3930648" cy="173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E25668-8148-442A-98CE-2B00BD12B466}"/>
              </a:ext>
            </a:extLst>
          </p:cNvPr>
          <p:cNvSpPr/>
          <p:nvPr/>
        </p:nvSpPr>
        <p:spPr>
          <a:xfrm>
            <a:off x="1924050" y="4174862"/>
            <a:ext cx="3930648" cy="1565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D0E1DC-42A9-4894-9861-BDA5F5C9484C}"/>
              </a:ext>
            </a:extLst>
          </p:cNvPr>
          <p:cNvSpPr/>
          <p:nvPr/>
        </p:nvSpPr>
        <p:spPr>
          <a:xfrm>
            <a:off x="6096000" y="3215481"/>
            <a:ext cx="4114798" cy="173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3CBF99-A602-42F7-91A1-03DB59B700D0}"/>
              </a:ext>
            </a:extLst>
          </p:cNvPr>
          <p:cNvSpPr/>
          <p:nvPr/>
        </p:nvSpPr>
        <p:spPr>
          <a:xfrm>
            <a:off x="6096000" y="3528218"/>
            <a:ext cx="4114798" cy="173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87B0CD-6462-48D1-A774-D8A1232AA33A}"/>
              </a:ext>
            </a:extLst>
          </p:cNvPr>
          <p:cNvSpPr/>
          <p:nvPr/>
        </p:nvSpPr>
        <p:spPr>
          <a:xfrm>
            <a:off x="6096000" y="3853974"/>
            <a:ext cx="4114798" cy="173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28AEE9-64E7-41D9-A8F9-21D37BCB990D}"/>
              </a:ext>
            </a:extLst>
          </p:cNvPr>
          <p:cNvSpPr/>
          <p:nvPr/>
        </p:nvSpPr>
        <p:spPr>
          <a:xfrm>
            <a:off x="6096000" y="4179730"/>
            <a:ext cx="4114798" cy="1565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6EB878-A235-46E9-922C-71452B59CCB0}"/>
              </a:ext>
            </a:extLst>
          </p:cNvPr>
          <p:cNvSpPr/>
          <p:nvPr/>
        </p:nvSpPr>
        <p:spPr>
          <a:xfrm>
            <a:off x="6096000" y="4488975"/>
            <a:ext cx="1917698" cy="1782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8DB040-BD39-437B-A9E7-E1C1E35D2F28}"/>
              </a:ext>
            </a:extLst>
          </p:cNvPr>
          <p:cNvSpPr/>
          <p:nvPr/>
        </p:nvSpPr>
        <p:spPr>
          <a:xfrm>
            <a:off x="1924053" y="4981338"/>
            <a:ext cx="4114798" cy="1565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39D89E-4B08-4E76-89EB-E5429E959739}"/>
              </a:ext>
            </a:extLst>
          </p:cNvPr>
          <p:cNvSpPr/>
          <p:nvPr/>
        </p:nvSpPr>
        <p:spPr>
          <a:xfrm>
            <a:off x="1924053" y="5283493"/>
            <a:ext cx="2685146" cy="1681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A4EE3E-09ED-48EF-A5D5-B22ACBBE2A44}"/>
              </a:ext>
            </a:extLst>
          </p:cNvPr>
          <p:cNvSpPr/>
          <p:nvPr/>
        </p:nvSpPr>
        <p:spPr>
          <a:xfrm>
            <a:off x="4696277" y="5289315"/>
            <a:ext cx="2685147" cy="1565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F7A84F-C297-4ECB-94E5-DDE83196ACEF}"/>
              </a:ext>
            </a:extLst>
          </p:cNvPr>
          <p:cNvSpPr/>
          <p:nvPr/>
        </p:nvSpPr>
        <p:spPr>
          <a:xfrm>
            <a:off x="7528830" y="5283493"/>
            <a:ext cx="2579006" cy="1691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295706-FFE6-4D11-A89F-6EF789866E2F}"/>
              </a:ext>
            </a:extLst>
          </p:cNvPr>
          <p:cNvSpPr/>
          <p:nvPr/>
        </p:nvSpPr>
        <p:spPr>
          <a:xfrm>
            <a:off x="9436100" y="5452626"/>
            <a:ext cx="849089" cy="603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41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40CF-AEB5-4E2E-AEB5-82F7302F7537}"/>
              </a:ext>
            </a:extLst>
          </p:cNvPr>
          <p:cNvSpPr>
            <a:spLocks noGrp="1"/>
          </p:cNvSpPr>
          <p:nvPr>
            <p:ph type="title"/>
          </p:nvPr>
        </p:nvSpPr>
        <p:spPr>
          <a:xfrm>
            <a:off x="838200" y="365125"/>
            <a:ext cx="10515600" cy="688975"/>
          </a:xfrm>
        </p:spPr>
        <p:txBody>
          <a:bodyPr>
            <a:normAutofit fontScale="90000"/>
          </a:bodyPr>
          <a:lstStyle/>
          <a:p>
            <a:r>
              <a:rPr lang="en-US" dirty="0"/>
              <a:t>Step 6</a:t>
            </a:r>
          </a:p>
        </p:txBody>
      </p:sp>
      <p:sp>
        <p:nvSpPr>
          <p:cNvPr id="3" name="Content Placeholder 2">
            <a:extLst>
              <a:ext uri="{FF2B5EF4-FFF2-40B4-BE49-F238E27FC236}">
                <a16:creationId xmlns:a16="http://schemas.microsoft.com/office/drawing/2014/main" id="{D7CCCE1B-FDA8-4EC1-93CE-A2DAE589F7AB}"/>
              </a:ext>
            </a:extLst>
          </p:cNvPr>
          <p:cNvSpPr>
            <a:spLocks noGrp="1"/>
          </p:cNvSpPr>
          <p:nvPr>
            <p:ph idx="1"/>
          </p:nvPr>
        </p:nvSpPr>
        <p:spPr>
          <a:xfrm>
            <a:off x="838200" y="1054100"/>
            <a:ext cx="10515600" cy="5438775"/>
          </a:xfrm>
        </p:spPr>
        <p:txBody>
          <a:bodyPr>
            <a:normAutofit/>
          </a:bodyPr>
          <a:lstStyle/>
          <a:p>
            <a:r>
              <a:rPr lang="en-US" sz="1800" dirty="0"/>
              <a:t>You have now registered with NMVTIS.  Please click the “Finish” button on the right and proceed to “Activate” your account. In order to activate your account, you will need to log into the email address you used to create the NMVTIS account and locate the email with the subject “NMVTIS New Entity Registration Information”.  See the next slide for more information.</a:t>
            </a:r>
          </a:p>
          <a:p>
            <a:pPr marL="0" indent="0">
              <a:buNone/>
            </a:pPr>
            <a:endParaRPr lang="en-US" sz="1800" dirty="0"/>
          </a:p>
        </p:txBody>
      </p:sp>
      <p:pic>
        <p:nvPicPr>
          <p:cNvPr id="4" name="Picture 3">
            <a:extLst>
              <a:ext uri="{FF2B5EF4-FFF2-40B4-BE49-F238E27FC236}">
                <a16:creationId xmlns:a16="http://schemas.microsoft.com/office/drawing/2014/main" id="{ED3B407F-3496-4F8B-9344-A27AE9BFFCCB}"/>
              </a:ext>
            </a:extLst>
          </p:cNvPr>
          <p:cNvPicPr/>
          <p:nvPr/>
        </p:nvPicPr>
        <p:blipFill rotWithShape="1">
          <a:blip r:embed="rId2"/>
          <a:srcRect l="58585" t="13542" b="5527"/>
          <a:stretch/>
        </p:blipFill>
        <p:spPr bwMode="auto">
          <a:xfrm>
            <a:off x="1593849" y="2349500"/>
            <a:ext cx="9004301" cy="4143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A2841841-399A-4CD5-8FCB-5A8E69263505}"/>
              </a:ext>
            </a:extLst>
          </p:cNvPr>
          <p:cNvSpPr/>
          <p:nvPr/>
        </p:nvSpPr>
        <p:spPr>
          <a:xfrm>
            <a:off x="1816100" y="3429000"/>
            <a:ext cx="3962400" cy="469900"/>
          </a:xfrm>
          <a:prstGeom prst="rect">
            <a:avLst/>
          </a:prstGeom>
          <a:no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Oval 5">
            <a:extLst>
              <a:ext uri="{FF2B5EF4-FFF2-40B4-BE49-F238E27FC236}">
                <a16:creationId xmlns:a16="http://schemas.microsoft.com/office/drawing/2014/main" id="{27FF1497-5F49-459A-8AAD-9431B9F16A91}"/>
              </a:ext>
            </a:extLst>
          </p:cNvPr>
          <p:cNvSpPr/>
          <p:nvPr/>
        </p:nvSpPr>
        <p:spPr>
          <a:xfrm>
            <a:off x="9563100" y="4038600"/>
            <a:ext cx="8382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09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E57-881F-45D2-8640-427B29DA8978}"/>
              </a:ext>
            </a:extLst>
          </p:cNvPr>
          <p:cNvSpPr>
            <a:spLocks noGrp="1"/>
          </p:cNvSpPr>
          <p:nvPr>
            <p:ph type="title"/>
          </p:nvPr>
        </p:nvSpPr>
        <p:spPr>
          <a:xfrm>
            <a:off x="850900" y="365125"/>
            <a:ext cx="10515600" cy="638175"/>
          </a:xfrm>
        </p:spPr>
        <p:txBody>
          <a:bodyPr>
            <a:normAutofit fontScale="90000"/>
          </a:bodyPr>
          <a:lstStyle/>
          <a:p>
            <a:r>
              <a:rPr lang="en-US" dirty="0"/>
              <a:t>Step 7</a:t>
            </a:r>
          </a:p>
        </p:txBody>
      </p:sp>
      <p:sp>
        <p:nvSpPr>
          <p:cNvPr id="3" name="Content Placeholder 2">
            <a:extLst>
              <a:ext uri="{FF2B5EF4-FFF2-40B4-BE49-F238E27FC236}">
                <a16:creationId xmlns:a16="http://schemas.microsoft.com/office/drawing/2014/main" id="{3A037D6B-CC14-4F16-ABDF-F6B012F68AC4}"/>
              </a:ext>
            </a:extLst>
          </p:cNvPr>
          <p:cNvSpPr>
            <a:spLocks noGrp="1"/>
          </p:cNvSpPr>
          <p:nvPr>
            <p:ph idx="1"/>
          </p:nvPr>
        </p:nvSpPr>
        <p:spPr>
          <a:xfrm>
            <a:off x="838200" y="1003300"/>
            <a:ext cx="10515600" cy="5173663"/>
          </a:xfrm>
        </p:spPr>
        <p:txBody>
          <a:bodyPr>
            <a:normAutofit/>
          </a:bodyPr>
          <a:lstStyle/>
          <a:p>
            <a:r>
              <a:rPr lang="en-US" sz="1800" dirty="0"/>
              <a:t>This is what you will find in the email from NMVTIS.  Please record your “Reporting Entity ID”, see sample below, then click the “</a:t>
            </a:r>
            <a:r>
              <a:rPr lang="en-US" sz="1800" dirty="0">
                <a:solidFill>
                  <a:srgbClr val="0070C0"/>
                </a:solidFill>
              </a:rPr>
              <a:t>Click here for activation</a:t>
            </a:r>
            <a:r>
              <a:rPr lang="en-US" sz="1800" dirty="0"/>
              <a:t>” button.   </a:t>
            </a:r>
          </a:p>
          <a:p>
            <a:pPr marL="0" indent="0">
              <a:buNone/>
            </a:pPr>
            <a:r>
              <a:rPr lang="en-US" sz="1800" dirty="0"/>
              <a:t> </a:t>
            </a:r>
          </a:p>
        </p:txBody>
      </p:sp>
      <p:pic>
        <p:nvPicPr>
          <p:cNvPr id="4" name="Picture 3">
            <a:extLst>
              <a:ext uri="{FF2B5EF4-FFF2-40B4-BE49-F238E27FC236}">
                <a16:creationId xmlns:a16="http://schemas.microsoft.com/office/drawing/2014/main" id="{C704F028-072F-447C-BC66-FE8A6F8CCF7E}"/>
              </a:ext>
            </a:extLst>
          </p:cNvPr>
          <p:cNvPicPr/>
          <p:nvPr/>
        </p:nvPicPr>
        <p:blipFill rotWithShape="1">
          <a:blip r:embed="rId2"/>
          <a:srcRect l="49839"/>
          <a:stretch/>
        </p:blipFill>
        <p:spPr bwMode="auto">
          <a:xfrm>
            <a:off x="1790700" y="1700552"/>
            <a:ext cx="8610600" cy="4476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F20B603C-E61F-4336-A024-4F2829732810}"/>
              </a:ext>
            </a:extLst>
          </p:cNvPr>
          <p:cNvSpPr/>
          <p:nvPr/>
        </p:nvSpPr>
        <p:spPr>
          <a:xfrm>
            <a:off x="1790700" y="4419600"/>
            <a:ext cx="18161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03E06CE-1E3E-4744-98D0-B3346E47E7BB}"/>
              </a:ext>
            </a:extLst>
          </p:cNvPr>
          <p:cNvCxnSpPr>
            <a:cxnSpLocks/>
          </p:cNvCxnSpPr>
          <p:nvPr/>
        </p:nvCxnSpPr>
        <p:spPr>
          <a:xfrm>
            <a:off x="1058637" y="2907280"/>
            <a:ext cx="937984" cy="1365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DFCB77-E202-4F16-925D-84492BBF8AF7}"/>
              </a:ext>
            </a:extLst>
          </p:cNvPr>
          <p:cNvSpPr/>
          <p:nvPr/>
        </p:nvSpPr>
        <p:spPr>
          <a:xfrm>
            <a:off x="1790700" y="4272982"/>
            <a:ext cx="3086100" cy="146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08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3EEF-DE8F-46EE-B27E-549637DDA22F}"/>
              </a:ext>
            </a:extLst>
          </p:cNvPr>
          <p:cNvSpPr>
            <a:spLocks noGrp="1"/>
          </p:cNvSpPr>
          <p:nvPr>
            <p:ph type="title"/>
          </p:nvPr>
        </p:nvSpPr>
        <p:spPr>
          <a:xfrm>
            <a:off x="838200" y="365125"/>
            <a:ext cx="10515600" cy="612775"/>
          </a:xfrm>
        </p:spPr>
        <p:txBody>
          <a:bodyPr>
            <a:normAutofit fontScale="90000"/>
          </a:bodyPr>
          <a:lstStyle/>
          <a:p>
            <a:r>
              <a:rPr lang="en-US" dirty="0"/>
              <a:t>Step 8</a:t>
            </a:r>
          </a:p>
        </p:txBody>
      </p:sp>
      <p:sp>
        <p:nvSpPr>
          <p:cNvPr id="3" name="Content Placeholder 2">
            <a:extLst>
              <a:ext uri="{FF2B5EF4-FFF2-40B4-BE49-F238E27FC236}">
                <a16:creationId xmlns:a16="http://schemas.microsoft.com/office/drawing/2014/main" id="{BC26C525-FC69-4871-95CB-9742AD28A9EC}"/>
              </a:ext>
            </a:extLst>
          </p:cNvPr>
          <p:cNvSpPr>
            <a:spLocks noGrp="1"/>
          </p:cNvSpPr>
          <p:nvPr>
            <p:ph idx="1"/>
          </p:nvPr>
        </p:nvSpPr>
        <p:spPr>
          <a:xfrm>
            <a:off x="838200" y="977900"/>
            <a:ext cx="10515600" cy="5199063"/>
          </a:xfrm>
        </p:spPr>
        <p:txBody>
          <a:bodyPr>
            <a:normAutofit/>
          </a:bodyPr>
          <a:lstStyle/>
          <a:p>
            <a:r>
              <a:rPr lang="en-US" sz="1800" dirty="0"/>
              <a:t>Please enter and record a password that is 8 characters, one character must be a number. Confirm the password by re-entering the password and click “Save Password”.  (Now you should have the Reporting Entity ID and Password recorded for future use.)</a:t>
            </a:r>
          </a:p>
          <a:p>
            <a:pPr marL="0" indent="0">
              <a:buNone/>
            </a:pPr>
            <a:endParaRPr lang="en-US" sz="1800" dirty="0"/>
          </a:p>
        </p:txBody>
      </p:sp>
      <p:pic>
        <p:nvPicPr>
          <p:cNvPr id="4" name="Picture 3">
            <a:extLst>
              <a:ext uri="{FF2B5EF4-FFF2-40B4-BE49-F238E27FC236}">
                <a16:creationId xmlns:a16="http://schemas.microsoft.com/office/drawing/2014/main" id="{00577F63-808C-4092-95F1-795EF330CD97}"/>
              </a:ext>
            </a:extLst>
          </p:cNvPr>
          <p:cNvPicPr/>
          <p:nvPr/>
        </p:nvPicPr>
        <p:blipFill rotWithShape="1">
          <a:blip r:embed="rId2"/>
          <a:srcRect l="49519"/>
          <a:stretch/>
        </p:blipFill>
        <p:spPr bwMode="auto">
          <a:xfrm>
            <a:off x="1930399" y="1828800"/>
            <a:ext cx="8356601" cy="4348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F2DA06A0-A69B-4090-8F12-97B323188589}"/>
              </a:ext>
            </a:extLst>
          </p:cNvPr>
          <p:cNvSpPr/>
          <p:nvPr/>
        </p:nvSpPr>
        <p:spPr>
          <a:xfrm>
            <a:off x="3670300" y="3073400"/>
            <a:ext cx="24257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42847D-D21A-453F-A162-D992BBD79BDE}"/>
              </a:ext>
            </a:extLst>
          </p:cNvPr>
          <p:cNvSpPr/>
          <p:nvPr/>
        </p:nvSpPr>
        <p:spPr>
          <a:xfrm>
            <a:off x="3670300" y="3348831"/>
            <a:ext cx="24257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EF30E5-6604-426A-B152-5B638F6D7870}"/>
              </a:ext>
            </a:extLst>
          </p:cNvPr>
          <p:cNvSpPr/>
          <p:nvPr/>
        </p:nvSpPr>
        <p:spPr>
          <a:xfrm>
            <a:off x="7353300" y="4064000"/>
            <a:ext cx="1422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62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526</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Step by step instructions to assist you in registering with NMVTIS</vt:lpstr>
      <vt:lpstr>Step 1</vt:lpstr>
      <vt:lpstr>Step 2</vt:lpstr>
      <vt:lpstr>Step 3</vt:lpstr>
      <vt:lpstr>Step 4</vt:lpstr>
      <vt:lpstr>Step 5</vt:lpstr>
      <vt:lpstr>Step 6</vt:lpstr>
      <vt:lpstr>Step 7</vt:lpstr>
      <vt:lpstr>Step 8</vt:lpstr>
      <vt:lpstr>Step 9</vt:lpstr>
      <vt:lpstr>Step 10</vt:lpstr>
      <vt:lpstr>Step 11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by step instructions to assist you in registering with NMVTIS</dc:title>
  <dc:creator>Kohler, Beth</dc:creator>
  <cp:lastModifiedBy>Kohler, Beth</cp:lastModifiedBy>
  <cp:revision>44</cp:revision>
  <dcterms:created xsi:type="dcterms:W3CDTF">2021-02-01T18:46:13Z</dcterms:created>
  <dcterms:modified xsi:type="dcterms:W3CDTF">2021-02-04T13:15:55Z</dcterms:modified>
</cp:coreProperties>
</file>